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86" r:id="rId4"/>
    <p:sldId id="288" r:id="rId5"/>
    <p:sldId id="257" r:id="rId6"/>
    <p:sldId id="258" r:id="rId7"/>
    <p:sldId id="289" r:id="rId8"/>
    <p:sldId id="259" r:id="rId9"/>
    <p:sldId id="261" r:id="rId10"/>
    <p:sldId id="260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90" r:id="rId29"/>
    <p:sldId id="291" r:id="rId30"/>
    <p:sldId id="292" r:id="rId31"/>
    <p:sldId id="279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60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69994F4-2DE1-44B7-AB7A-3999FE87D60C}" type="datetimeFigureOut">
              <a:rPr lang="en-AU" smtClean="0"/>
              <a:t>23/09/2011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28BD162-4D28-4AFE-8CD4-5F1D0FFADF6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9994F4-2DE1-44B7-AB7A-3999FE87D60C}" type="datetimeFigureOut">
              <a:rPr lang="en-AU" smtClean="0"/>
              <a:t>23/09/2011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8BD162-4D28-4AFE-8CD4-5F1D0FFADF6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9994F4-2DE1-44B7-AB7A-3999FE87D60C}" type="datetimeFigureOut">
              <a:rPr lang="en-AU" smtClean="0"/>
              <a:t>23/09/2011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8BD162-4D28-4AFE-8CD4-5F1D0FFADF6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9994F4-2DE1-44B7-AB7A-3999FE87D60C}" type="datetimeFigureOut">
              <a:rPr lang="en-AU" smtClean="0"/>
              <a:t>23/09/2011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8BD162-4D28-4AFE-8CD4-5F1D0FFADF63}" type="slidenum">
              <a:rPr lang="en-AU" smtClean="0"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9994F4-2DE1-44B7-AB7A-3999FE87D60C}" type="datetimeFigureOut">
              <a:rPr lang="en-AU" smtClean="0"/>
              <a:t>23/09/2011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8BD162-4D28-4AFE-8CD4-5F1D0FFADF63}" type="slidenum">
              <a:rPr lang="en-AU" smtClean="0"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9994F4-2DE1-44B7-AB7A-3999FE87D60C}" type="datetimeFigureOut">
              <a:rPr lang="en-AU" smtClean="0"/>
              <a:t>23/09/2011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8BD162-4D28-4AFE-8CD4-5F1D0FFADF63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9994F4-2DE1-44B7-AB7A-3999FE87D60C}" type="datetimeFigureOut">
              <a:rPr lang="en-AU" smtClean="0"/>
              <a:t>23/09/2011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8BD162-4D28-4AFE-8CD4-5F1D0FFADF63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9994F4-2DE1-44B7-AB7A-3999FE87D60C}" type="datetimeFigureOut">
              <a:rPr lang="en-AU" smtClean="0"/>
              <a:t>23/09/2011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8BD162-4D28-4AFE-8CD4-5F1D0FFADF6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9994F4-2DE1-44B7-AB7A-3999FE87D60C}" type="datetimeFigureOut">
              <a:rPr lang="en-AU" smtClean="0"/>
              <a:t>23/09/2011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8BD162-4D28-4AFE-8CD4-5F1D0FFADF6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69994F4-2DE1-44B7-AB7A-3999FE87D60C}" type="datetimeFigureOut">
              <a:rPr lang="en-AU" smtClean="0"/>
              <a:t>23/09/2011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8BD162-4D28-4AFE-8CD4-5F1D0FFADF63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69994F4-2DE1-44B7-AB7A-3999FE87D60C}" type="datetimeFigureOut">
              <a:rPr lang="en-AU" smtClean="0"/>
              <a:t>23/09/2011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28BD162-4D28-4AFE-8CD4-5F1D0FFADF63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69994F4-2DE1-44B7-AB7A-3999FE87D60C}" type="datetimeFigureOut">
              <a:rPr lang="en-AU" smtClean="0"/>
              <a:t>23/09/2011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28BD162-4D28-4AFE-8CD4-5F1D0FFADF63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56592" y="1772816"/>
            <a:ext cx="9577064" cy="1829761"/>
          </a:xfrm>
        </p:spPr>
        <p:txBody>
          <a:bodyPr>
            <a:normAutofit fontScale="90000"/>
          </a:bodyPr>
          <a:lstStyle/>
          <a:p>
            <a:r>
              <a:rPr lang="en-AU" sz="8900" b="0" dirty="0" err="1" smtClean="0">
                <a:solidFill>
                  <a:schemeClr val="tx1"/>
                </a:solidFill>
                <a:latin typeface="Algerian" pitchFamily="82" charset="0"/>
              </a:rPr>
              <a:t>Pung</a:t>
            </a:r>
            <a:r>
              <a:rPr lang="en-AU" sz="8900" b="0" dirty="0" smtClean="0">
                <a:solidFill>
                  <a:schemeClr val="tx1"/>
                </a:solidFill>
                <a:latin typeface="Algerian" pitchFamily="82" charset="0"/>
              </a:rPr>
              <a:t>: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sz="4400" b="0" dirty="0" smtClean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Growing Up Asian in Australia</a:t>
            </a:r>
            <a:endParaRPr lang="en-AU" sz="4400" b="0" dirty="0">
              <a:solidFill>
                <a:schemeClr val="accent1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3717032"/>
            <a:ext cx="7772400" cy="2121649"/>
          </a:xfrm>
        </p:spPr>
        <p:txBody>
          <a:bodyPr>
            <a:noAutofit/>
          </a:bodyPr>
          <a:lstStyle/>
          <a:p>
            <a:r>
              <a:rPr lang="en-AU" sz="4000" dirty="0" smtClean="0">
                <a:solidFill>
                  <a:schemeClr val="tx1"/>
                </a:solidFill>
                <a:latin typeface="AR CENA" pitchFamily="2" charset="0"/>
              </a:rPr>
              <a:t>Writing in Context</a:t>
            </a:r>
          </a:p>
          <a:p>
            <a:r>
              <a:rPr lang="en-AU" sz="4000" dirty="0" smtClean="0">
                <a:solidFill>
                  <a:schemeClr val="tx1"/>
                </a:solidFill>
                <a:latin typeface="AR CENA" pitchFamily="2" charset="0"/>
              </a:rPr>
              <a:t>Identity &amp; </a:t>
            </a:r>
            <a:r>
              <a:rPr lang="en-AU" sz="4000" dirty="0" smtClean="0">
                <a:solidFill>
                  <a:schemeClr val="tx1"/>
                </a:solidFill>
                <a:latin typeface="AR CENA" pitchFamily="2" charset="0"/>
              </a:rPr>
              <a:t>Belonging</a:t>
            </a:r>
            <a:endParaRPr lang="en-AU" sz="4000" dirty="0" smtClean="0">
              <a:solidFill>
                <a:schemeClr val="tx1"/>
              </a:solidFill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46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/>
          <a:lstStyle/>
          <a:p>
            <a:r>
              <a:rPr lang="en-AU" sz="4800" dirty="0">
                <a:latin typeface="AR CENA" pitchFamily="2" charset="0"/>
              </a:rPr>
              <a:t>The anthology shows how a sense of being </a:t>
            </a:r>
            <a:r>
              <a:rPr lang="en-AU" sz="4800" dirty="0" smtClean="0">
                <a:latin typeface="AR CENA" pitchFamily="2" charset="0"/>
              </a:rPr>
              <a:t>different can </a:t>
            </a:r>
            <a:r>
              <a:rPr lang="en-AU" sz="4800" dirty="0">
                <a:latin typeface="AR CENA" pitchFamily="2" charset="0"/>
              </a:rPr>
              <a:t>profoundly affect a child, causing loneliness, confusion and very often </a:t>
            </a:r>
            <a:r>
              <a:rPr lang="en-AU" sz="4800" dirty="0" smtClean="0">
                <a:latin typeface="AR CENA" pitchFamily="2" charset="0"/>
              </a:rPr>
              <a:t>a desire </a:t>
            </a:r>
            <a:r>
              <a:rPr lang="en-AU" sz="4800" dirty="0">
                <a:latin typeface="AR CENA" pitchFamily="2" charset="0"/>
              </a:rPr>
              <a:t>to deny their own culture. Sometimes, racism and cruelty intensify </a:t>
            </a:r>
            <a:r>
              <a:rPr lang="en-AU" sz="4800" dirty="0" smtClean="0">
                <a:latin typeface="AR CENA" pitchFamily="2" charset="0"/>
              </a:rPr>
              <a:t>the misery</a:t>
            </a:r>
            <a:r>
              <a:rPr lang="en-AU" sz="4800" dirty="0">
                <a:latin typeface="AR CENA" pitchFamily="2" charset="0"/>
              </a:rPr>
              <a:t>.</a:t>
            </a:r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20887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14595"/>
          </a:xfrm>
        </p:spPr>
        <p:txBody>
          <a:bodyPr>
            <a:noAutofit/>
          </a:bodyPr>
          <a:lstStyle/>
          <a:p>
            <a:r>
              <a:rPr lang="en-AU" sz="4000" dirty="0">
                <a:latin typeface="AR CENA" pitchFamily="2" charset="0"/>
              </a:rPr>
              <a:t>Being an immigrant is hard, and being the child of immigrants brings its </a:t>
            </a:r>
            <a:r>
              <a:rPr lang="en-AU" sz="4000" dirty="0" smtClean="0">
                <a:latin typeface="AR CENA" pitchFamily="2" charset="0"/>
              </a:rPr>
              <a:t>own problems.</a:t>
            </a:r>
          </a:p>
          <a:p>
            <a:pPr marL="109728" indent="0">
              <a:buNone/>
            </a:pPr>
            <a:r>
              <a:rPr lang="en-AU" sz="4000" dirty="0" smtClean="0">
                <a:latin typeface="AR CENA" pitchFamily="2" charset="0"/>
              </a:rPr>
              <a:t>  The </a:t>
            </a:r>
            <a:r>
              <a:rPr lang="en-AU" sz="4000" dirty="0">
                <a:latin typeface="AR CENA" pitchFamily="2" charset="0"/>
              </a:rPr>
              <a:t>older generation takes comfort </a:t>
            </a:r>
            <a:r>
              <a:rPr lang="en-AU" sz="4000" dirty="0" smtClean="0">
                <a:latin typeface="AR CENA" pitchFamily="2" charset="0"/>
              </a:rPr>
              <a:t>from</a:t>
            </a:r>
          </a:p>
          <a:p>
            <a:pPr marL="109728" indent="0">
              <a:buNone/>
            </a:pPr>
            <a:r>
              <a:rPr lang="en-AU" sz="4000" dirty="0" smtClean="0">
                <a:latin typeface="AR CENA" pitchFamily="2" charset="0"/>
              </a:rPr>
              <a:t>  their extended family </a:t>
            </a:r>
            <a:r>
              <a:rPr lang="en-AU" sz="4000" dirty="0">
                <a:latin typeface="AR CENA" pitchFamily="2" charset="0"/>
              </a:rPr>
              <a:t>and cultural rituals</a:t>
            </a:r>
            <a:r>
              <a:rPr lang="en-AU" sz="4000" dirty="0" smtClean="0">
                <a:latin typeface="AR CENA" pitchFamily="2" charset="0"/>
              </a:rPr>
              <a:t>,</a:t>
            </a:r>
          </a:p>
          <a:p>
            <a:pPr marL="109728" indent="0">
              <a:buNone/>
            </a:pPr>
            <a:r>
              <a:rPr lang="en-AU" sz="4000" dirty="0" smtClean="0">
                <a:latin typeface="AR CENA" pitchFamily="2" charset="0"/>
              </a:rPr>
              <a:t>  often </a:t>
            </a:r>
            <a:r>
              <a:rPr lang="en-AU" sz="4000" dirty="0">
                <a:latin typeface="AR CENA" pitchFamily="2" charset="0"/>
              </a:rPr>
              <a:t>struggling with English and </a:t>
            </a:r>
            <a:r>
              <a:rPr lang="en-AU" sz="4000" dirty="0" smtClean="0">
                <a:latin typeface="AR CENA" pitchFamily="2" charset="0"/>
              </a:rPr>
              <a:t>seemingly</a:t>
            </a:r>
          </a:p>
          <a:p>
            <a:pPr marL="109728" indent="0">
              <a:buNone/>
            </a:pPr>
            <a:r>
              <a:rPr lang="en-AU" sz="4000" dirty="0" smtClean="0">
                <a:latin typeface="AR CENA" pitchFamily="2" charset="0"/>
              </a:rPr>
              <a:t>  more comfortable </a:t>
            </a:r>
            <a:r>
              <a:rPr lang="en-AU" sz="4000" dirty="0">
                <a:latin typeface="AR CENA" pitchFamily="2" charset="0"/>
              </a:rPr>
              <a:t>identifying as Chinese or </a:t>
            </a:r>
            <a:endParaRPr lang="en-AU" sz="4000" dirty="0" smtClean="0">
              <a:latin typeface="AR CENA" pitchFamily="2" charset="0"/>
            </a:endParaRPr>
          </a:p>
          <a:p>
            <a:pPr marL="109728" indent="0">
              <a:buNone/>
            </a:pPr>
            <a:r>
              <a:rPr lang="en-AU" sz="4000" dirty="0" smtClean="0">
                <a:latin typeface="AR CENA" pitchFamily="2" charset="0"/>
              </a:rPr>
              <a:t>  Vietnamese </a:t>
            </a:r>
            <a:r>
              <a:rPr lang="en-AU" sz="4000" dirty="0">
                <a:latin typeface="AR CENA" pitchFamily="2" charset="0"/>
              </a:rPr>
              <a:t>than as Australian.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4242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386603"/>
          </a:xfrm>
        </p:spPr>
        <p:txBody>
          <a:bodyPr>
            <a:normAutofit/>
          </a:bodyPr>
          <a:lstStyle/>
          <a:p>
            <a:r>
              <a:rPr lang="en-AU" sz="5400" dirty="0">
                <a:latin typeface="AR CENA" pitchFamily="2" charset="0"/>
              </a:rPr>
              <a:t>This often causes conflict, as </a:t>
            </a:r>
            <a:r>
              <a:rPr lang="en-AU" sz="5400" dirty="0" smtClean="0">
                <a:latin typeface="AR CENA" pitchFamily="2" charset="0"/>
              </a:rPr>
              <a:t>many parents </a:t>
            </a:r>
            <a:r>
              <a:rPr lang="en-AU" sz="5400" dirty="0">
                <a:latin typeface="AR CENA" pitchFamily="2" charset="0"/>
              </a:rPr>
              <a:t>who want their children to succeed in Australia also want them to </a:t>
            </a:r>
            <a:r>
              <a:rPr lang="en-AU" sz="5400" dirty="0" smtClean="0">
                <a:latin typeface="AR CENA" pitchFamily="2" charset="0"/>
              </a:rPr>
              <a:t>avoid becoming </a:t>
            </a:r>
            <a:r>
              <a:rPr lang="en-AU" sz="5400" dirty="0">
                <a:latin typeface="AR CENA" pitchFamily="2" charset="0"/>
              </a:rPr>
              <a:t>Australian in attitude and behaviour.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3365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386603"/>
          </a:xfrm>
        </p:spPr>
        <p:txBody>
          <a:bodyPr>
            <a:noAutofit/>
          </a:bodyPr>
          <a:lstStyle/>
          <a:p>
            <a:r>
              <a:rPr lang="en-AU" sz="5400" dirty="0">
                <a:latin typeface="AR CENA" pitchFamily="2" charset="0"/>
              </a:rPr>
              <a:t>The writers present the </a:t>
            </a:r>
            <a:r>
              <a:rPr lang="en-AU" sz="5400" dirty="0" smtClean="0">
                <a:latin typeface="AR CENA" pitchFamily="2" charset="0"/>
              </a:rPr>
              <a:t>difficulty of </a:t>
            </a:r>
            <a:r>
              <a:rPr lang="en-AU" sz="5400" dirty="0">
                <a:latin typeface="AR CENA" pitchFamily="2" charset="0"/>
              </a:rPr>
              <a:t>coping with family expectations, and with parents who cannot </a:t>
            </a:r>
            <a:r>
              <a:rPr lang="en-AU" sz="5400" dirty="0" smtClean="0">
                <a:latin typeface="AR CENA" pitchFamily="2" charset="0"/>
              </a:rPr>
              <a:t>comprehend their </a:t>
            </a:r>
            <a:r>
              <a:rPr lang="en-AU" sz="5400" dirty="0">
                <a:latin typeface="AR CENA" pitchFamily="2" charset="0"/>
              </a:rPr>
              <a:t>problems of identity and belonging.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44658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170579"/>
          </a:xfrm>
        </p:spPr>
        <p:txBody>
          <a:bodyPr/>
          <a:lstStyle/>
          <a:p>
            <a:pPr marL="109728" indent="0">
              <a:buNone/>
            </a:pPr>
            <a:r>
              <a:rPr lang="en-AU" sz="5400" dirty="0">
                <a:latin typeface="AR CENA" pitchFamily="2" charset="0"/>
              </a:rPr>
              <a:t>For some writers, assuming an </a:t>
            </a:r>
            <a:r>
              <a:rPr lang="en-AU" sz="5400" dirty="0" smtClean="0">
                <a:latin typeface="AR CENA" pitchFamily="2" charset="0"/>
              </a:rPr>
              <a:t>Asian-Australian </a:t>
            </a:r>
            <a:r>
              <a:rPr lang="en-AU" sz="5400" dirty="0">
                <a:latin typeface="AR CENA" pitchFamily="2" charset="0"/>
              </a:rPr>
              <a:t>identity has brought estrangement from the family and made it </a:t>
            </a:r>
            <a:r>
              <a:rPr lang="en-AU" sz="5400" dirty="0" smtClean="0">
                <a:latin typeface="AR CENA" pitchFamily="2" charset="0"/>
              </a:rPr>
              <a:t>more difficult </a:t>
            </a:r>
            <a:r>
              <a:rPr lang="en-AU" sz="5400" dirty="0">
                <a:latin typeface="AR CENA" pitchFamily="2" charset="0"/>
              </a:rPr>
              <a:t>to establish a sense of belonging.</a:t>
            </a:r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90545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r>
              <a:rPr lang="en-AU" sz="5400" dirty="0">
                <a:latin typeface="AR CENA" pitchFamily="2" charset="0"/>
              </a:rPr>
              <a:t>People who were raised to show obedience to </a:t>
            </a:r>
            <a:r>
              <a:rPr lang="en-AU" sz="5400" dirty="0" smtClean="0">
                <a:latin typeface="AR CENA" pitchFamily="2" charset="0"/>
              </a:rPr>
              <a:t>their parents</a:t>
            </a:r>
            <a:r>
              <a:rPr lang="en-AU" sz="5400" dirty="0">
                <a:latin typeface="AR CENA" pitchFamily="2" charset="0"/>
              </a:rPr>
              <a:t>, and respect for their tradition, often expect their children to behave </a:t>
            </a:r>
            <a:r>
              <a:rPr lang="en-AU" sz="5400" dirty="0" smtClean="0">
                <a:latin typeface="AR CENA" pitchFamily="2" charset="0"/>
              </a:rPr>
              <a:t>in the </a:t>
            </a:r>
            <a:r>
              <a:rPr lang="en-AU" sz="5400" dirty="0">
                <a:latin typeface="AR CENA" pitchFamily="2" charset="0"/>
              </a:rPr>
              <a:t>same way.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99600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/>
          <a:lstStyle/>
          <a:p>
            <a:r>
              <a:rPr lang="en-AU" sz="5400" dirty="0">
                <a:latin typeface="AR CENA" pitchFamily="2" charset="0"/>
              </a:rPr>
              <a:t>When second-generation migrant children wish to learn the ways of the prevailing culture, this act of embracing Australian ways often means disappointing Asian parents.</a:t>
            </a:r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16752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Autofit/>
          </a:bodyPr>
          <a:lstStyle/>
          <a:p>
            <a:r>
              <a:rPr lang="en-AU" sz="5400" dirty="0">
                <a:latin typeface="AR CENA" pitchFamily="2" charset="0"/>
              </a:rPr>
              <a:t>Does growing up Asian in Australia mean combining the best of both cultures to</a:t>
            </a:r>
          </a:p>
          <a:p>
            <a:pPr marL="109728" indent="0">
              <a:buNone/>
            </a:pPr>
            <a:r>
              <a:rPr lang="en-AU" sz="5400" dirty="0" smtClean="0">
                <a:latin typeface="AR CENA" pitchFamily="2" charset="0"/>
              </a:rPr>
              <a:t>  create </a:t>
            </a:r>
            <a:r>
              <a:rPr lang="en-AU" sz="5400" dirty="0">
                <a:latin typeface="AR CENA" pitchFamily="2" charset="0"/>
              </a:rPr>
              <a:t>a rich personal identity</a:t>
            </a:r>
            <a:r>
              <a:rPr lang="en-AU" sz="5400" dirty="0" smtClean="0">
                <a:latin typeface="AR CENA" pitchFamily="2" charset="0"/>
              </a:rPr>
              <a:t>,</a:t>
            </a:r>
          </a:p>
          <a:p>
            <a:pPr marL="109728" indent="0">
              <a:buNone/>
            </a:pPr>
            <a:r>
              <a:rPr lang="en-AU" sz="5400" dirty="0" smtClean="0">
                <a:latin typeface="AR CENA" pitchFamily="2" charset="0"/>
              </a:rPr>
              <a:t>  or </a:t>
            </a:r>
            <a:r>
              <a:rPr lang="en-AU" sz="5400" dirty="0">
                <a:latin typeface="AR CENA" pitchFamily="2" charset="0"/>
              </a:rPr>
              <a:t>does </a:t>
            </a:r>
            <a:r>
              <a:rPr lang="en-AU" sz="5400" dirty="0" smtClean="0">
                <a:latin typeface="AR CENA" pitchFamily="2" charset="0"/>
              </a:rPr>
              <a:t>it mean </a:t>
            </a:r>
            <a:r>
              <a:rPr lang="en-AU" sz="5400" dirty="0">
                <a:latin typeface="AR CENA" pitchFamily="2" charset="0"/>
              </a:rPr>
              <a:t>losing </a:t>
            </a:r>
            <a:r>
              <a:rPr lang="en-AU" sz="5400" dirty="0" smtClean="0">
                <a:latin typeface="AR CENA" pitchFamily="2" charset="0"/>
              </a:rPr>
              <a:t> </a:t>
            </a:r>
          </a:p>
          <a:p>
            <a:pPr marL="109728" indent="0">
              <a:buNone/>
            </a:pPr>
            <a:r>
              <a:rPr lang="en-AU" sz="5400" dirty="0">
                <a:latin typeface="AR CENA" pitchFamily="2" charset="0"/>
              </a:rPr>
              <a:t> </a:t>
            </a:r>
            <a:r>
              <a:rPr lang="en-AU" sz="5400" dirty="0" smtClean="0">
                <a:latin typeface="AR CENA" pitchFamily="2" charset="0"/>
              </a:rPr>
              <a:t> something </a:t>
            </a:r>
            <a:r>
              <a:rPr lang="en-AU" sz="5400" dirty="0">
                <a:latin typeface="AR CENA" pitchFamily="2" charset="0"/>
              </a:rPr>
              <a:t>important?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7535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5602627"/>
          </a:xfrm>
        </p:spPr>
        <p:txBody>
          <a:bodyPr>
            <a:noAutofit/>
          </a:bodyPr>
          <a:lstStyle/>
          <a:p>
            <a:r>
              <a:rPr lang="en-AU" sz="5400" dirty="0">
                <a:latin typeface="AR CENA" pitchFamily="2" charset="0"/>
              </a:rPr>
              <a:t>Many of the writers tell of seeing a stranger’s face in the mirror</a:t>
            </a:r>
            <a:r>
              <a:rPr lang="en-AU" sz="5400" dirty="0" smtClean="0">
                <a:latin typeface="AR CENA" pitchFamily="2" charset="0"/>
              </a:rPr>
              <a:t>.</a:t>
            </a:r>
          </a:p>
          <a:p>
            <a:r>
              <a:rPr lang="en-AU" sz="5400" dirty="0" smtClean="0">
                <a:latin typeface="AR CENA" pitchFamily="2" charset="0"/>
              </a:rPr>
              <a:t>Feeling Australian </a:t>
            </a:r>
            <a:r>
              <a:rPr lang="en-AU" sz="5400" dirty="0">
                <a:latin typeface="AR CENA" pitchFamily="2" charset="0"/>
              </a:rPr>
              <a:t>while looking Asian creates a destabilising sense of dissociation from</a:t>
            </a:r>
          </a:p>
          <a:p>
            <a:pPr marL="109728" indent="0">
              <a:buNone/>
            </a:pPr>
            <a:r>
              <a:rPr lang="en-AU" sz="5400" dirty="0" smtClean="0">
                <a:latin typeface="AR CENA" pitchFamily="2" charset="0"/>
              </a:rPr>
              <a:t> the </a:t>
            </a:r>
            <a:r>
              <a:rPr lang="en-AU" sz="5400" dirty="0">
                <a:latin typeface="AR CENA" pitchFamily="2" charset="0"/>
              </a:rPr>
              <a:t>self.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72374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602627"/>
          </a:xfrm>
        </p:spPr>
        <p:txBody>
          <a:bodyPr>
            <a:normAutofit/>
          </a:bodyPr>
          <a:lstStyle/>
          <a:p>
            <a:r>
              <a:rPr lang="en-AU" sz="4800" dirty="0">
                <a:latin typeface="AR CENA" pitchFamily="2" charset="0"/>
              </a:rPr>
              <a:t>Parental demands sometimes seem harsh to young people immersed in </a:t>
            </a:r>
            <a:r>
              <a:rPr lang="en-AU" sz="4800" dirty="0" smtClean="0">
                <a:latin typeface="AR CENA" pitchFamily="2" charset="0"/>
              </a:rPr>
              <a:t>an </a:t>
            </a:r>
            <a:r>
              <a:rPr lang="en-AU" sz="4800" dirty="0" err="1" smtClean="0">
                <a:latin typeface="AR CENA" pitchFamily="2" charset="0"/>
              </a:rPr>
              <a:t>easygoing</a:t>
            </a:r>
            <a:r>
              <a:rPr lang="en-AU" sz="4800" dirty="0" smtClean="0">
                <a:latin typeface="AR CENA" pitchFamily="2" charset="0"/>
              </a:rPr>
              <a:t> </a:t>
            </a:r>
            <a:r>
              <a:rPr lang="en-AU" sz="4800" dirty="0">
                <a:latin typeface="AR CENA" pitchFamily="2" charset="0"/>
              </a:rPr>
              <a:t>Australian world</a:t>
            </a:r>
            <a:r>
              <a:rPr lang="en-AU" sz="4800" dirty="0" smtClean="0">
                <a:latin typeface="AR CENA" pitchFamily="2" charset="0"/>
              </a:rPr>
              <a:t>.</a:t>
            </a:r>
          </a:p>
          <a:p>
            <a:r>
              <a:rPr lang="en-AU" sz="4800" dirty="0">
                <a:latin typeface="AR CENA" pitchFamily="2" charset="0"/>
              </a:rPr>
              <a:t>Adopting a diligent work ethic sometimes sees Asian </a:t>
            </a:r>
            <a:r>
              <a:rPr lang="en-AU" sz="4800" dirty="0" smtClean="0">
                <a:latin typeface="AR CENA" pitchFamily="2" charset="0"/>
              </a:rPr>
              <a:t>children stereotyped </a:t>
            </a:r>
            <a:r>
              <a:rPr lang="en-AU" sz="4800" dirty="0">
                <a:latin typeface="AR CENA" pitchFamily="2" charset="0"/>
              </a:rPr>
              <a:t>as different by their Australian peers.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81578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256584"/>
          </a:xfrm>
        </p:spPr>
        <p:txBody>
          <a:bodyPr>
            <a:normAutofit fontScale="92500" lnSpcReduction="10000"/>
          </a:bodyPr>
          <a:lstStyle/>
          <a:p>
            <a:r>
              <a:rPr lang="en-AU" sz="5400" dirty="0" smtClean="0">
                <a:latin typeface="AR CENA" pitchFamily="2" charset="0"/>
              </a:rPr>
              <a:t> </a:t>
            </a:r>
            <a:r>
              <a:rPr lang="en-AU" sz="5200" dirty="0">
                <a:latin typeface="AR CENA" pitchFamily="2" charset="0"/>
              </a:rPr>
              <a:t>T</a:t>
            </a:r>
            <a:r>
              <a:rPr lang="en-AU" sz="5200" dirty="0" smtClean="0">
                <a:latin typeface="AR CENA" pitchFamily="2" charset="0"/>
              </a:rPr>
              <a:t>he </a:t>
            </a:r>
            <a:r>
              <a:rPr lang="en-AU" sz="5200" dirty="0">
                <a:latin typeface="AR CENA" pitchFamily="2" charset="0"/>
              </a:rPr>
              <a:t>idea of </a:t>
            </a:r>
            <a:r>
              <a:rPr lang="en-AU" sz="5200" dirty="0" smtClean="0">
                <a:latin typeface="AR CENA" pitchFamily="2" charset="0"/>
              </a:rPr>
              <a:t>identity &amp; belonging is both </a:t>
            </a:r>
            <a:r>
              <a:rPr lang="en-AU" sz="5200" dirty="0">
                <a:latin typeface="AR CENA" pitchFamily="2" charset="0"/>
              </a:rPr>
              <a:t>complex and </a:t>
            </a:r>
            <a:r>
              <a:rPr lang="en-AU" sz="5200" dirty="0" smtClean="0">
                <a:latin typeface="AR CENA" pitchFamily="2" charset="0"/>
              </a:rPr>
              <a:t>problematic. </a:t>
            </a:r>
          </a:p>
          <a:p>
            <a:r>
              <a:rPr lang="en-AU" sz="5200" dirty="0" smtClean="0">
                <a:latin typeface="AR CENA" pitchFamily="2" charset="0"/>
              </a:rPr>
              <a:t>What do the concepts of “identity” and “belonging” mean to you? </a:t>
            </a:r>
          </a:p>
          <a:p>
            <a:r>
              <a:rPr lang="en-AU" sz="5200" dirty="0" smtClean="0">
                <a:latin typeface="AR CENA" pitchFamily="2" charset="0"/>
              </a:rPr>
              <a:t>Can you write a definition for each in your own words? </a:t>
            </a:r>
          </a:p>
          <a:p>
            <a:r>
              <a:rPr lang="en-AU" sz="5200" dirty="0" smtClean="0">
                <a:latin typeface="AR CENA" pitchFamily="2" charset="0"/>
              </a:rPr>
              <a:t>Try now.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1138138"/>
          </a:xfrm>
        </p:spPr>
        <p:txBody>
          <a:bodyPr>
            <a:noAutofit/>
          </a:bodyPr>
          <a:lstStyle/>
          <a:p>
            <a:pPr algn="ctr"/>
            <a:r>
              <a:rPr lang="en-AU" sz="6000" b="0" dirty="0" smtClean="0">
                <a:latin typeface="Algerian" pitchFamily="82" charset="0"/>
              </a:rPr>
              <a:t>Identity &amp; Belonging</a:t>
            </a:r>
            <a:endParaRPr lang="en-AU" sz="6000" b="0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24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386603"/>
          </a:xfrm>
        </p:spPr>
        <p:txBody>
          <a:bodyPr>
            <a:normAutofit/>
          </a:bodyPr>
          <a:lstStyle/>
          <a:p>
            <a:r>
              <a:rPr lang="en-AU" sz="5400" dirty="0" smtClean="0">
                <a:latin typeface="AR CENA" pitchFamily="2" charset="0"/>
              </a:rPr>
              <a:t>Some parents </a:t>
            </a:r>
            <a:r>
              <a:rPr lang="en-AU" sz="5400" dirty="0">
                <a:latin typeface="AR CENA" pitchFamily="2" charset="0"/>
              </a:rPr>
              <a:t>are happiest in the company of their extended family and others </a:t>
            </a:r>
            <a:r>
              <a:rPr lang="en-AU" sz="5400" dirty="0" smtClean="0">
                <a:latin typeface="AR CENA" pitchFamily="2" charset="0"/>
              </a:rPr>
              <a:t>from the </a:t>
            </a:r>
            <a:r>
              <a:rPr lang="en-AU" sz="5400" dirty="0">
                <a:latin typeface="AR CENA" pitchFamily="2" charset="0"/>
              </a:rPr>
              <a:t>old country, ‘in their own cultural bubble</a:t>
            </a:r>
            <a:r>
              <a:rPr lang="en-AU" sz="5400" dirty="0" smtClean="0">
                <a:latin typeface="AR CENA" pitchFamily="2" charset="0"/>
              </a:rPr>
              <a:t>’.</a:t>
            </a:r>
            <a:endParaRPr lang="en-AU" sz="5400" dirty="0">
              <a:latin typeface="AR CENA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01819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476672"/>
            <a:ext cx="8507288" cy="5832648"/>
          </a:xfrm>
        </p:spPr>
        <p:txBody>
          <a:bodyPr>
            <a:noAutofit/>
          </a:bodyPr>
          <a:lstStyle/>
          <a:p>
            <a:r>
              <a:rPr lang="en-AU" sz="4200" dirty="0">
                <a:latin typeface="AR CENA" pitchFamily="2" charset="0"/>
              </a:rPr>
              <a:t>Diana Nguyen’s moving story about her mother’s rejection (‘</a:t>
            </a:r>
            <a:r>
              <a:rPr lang="en-AU" sz="4200" b="1" dirty="0">
                <a:latin typeface="AR CENA" pitchFamily="2" charset="0"/>
              </a:rPr>
              <a:t>Five Ways </a:t>
            </a:r>
            <a:r>
              <a:rPr lang="en-AU" sz="4200" b="1" dirty="0" smtClean="0">
                <a:latin typeface="AR CENA" pitchFamily="2" charset="0"/>
              </a:rPr>
              <a:t>to Disappoint </a:t>
            </a:r>
            <a:r>
              <a:rPr lang="en-AU" sz="4200" b="1" dirty="0">
                <a:latin typeface="AR CENA" pitchFamily="2" charset="0"/>
              </a:rPr>
              <a:t>Your Vietnamese Mother</a:t>
            </a:r>
            <a:r>
              <a:rPr lang="en-AU" sz="4200" dirty="0" smtClean="0">
                <a:latin typeface="AR CENA" pitchFamily="2" charset="0"/>
              </a:rPr>
              <a:t>’), </a:t>
            </a:r>
            <a:r>
              <a:rPr lang="en-AU" sz="4200" dirty="0">
                <a:latin typeface="AR CENA" pitchFamily="2" charset="0"/>
              </a:rPr>
              <a:t>and Pauline </a:t>
            </a:r>
            <a:r>
              <a:rPr lang="en-AU" sz="4200" dirty="0" smtClean="0">
                <a:latin typeface="AR CENA" pitchFamily="2" charset="0"/>
              </a:rPr>
              <a:t>Nguyen’s account </a:t>
            </a:r>
            <a:r>
              <a:rPr lang="en-AU" sz="4200" dirty="0">
                <a:latin typeface="AR CENA" pitchFamily="2" charset="0"/>
              </a:rPr>
              <a:t>of running away from her angry and controlling father (‘</a:t>
            </a:r>
            <a:r>
              <a:rPr lang="en-AU" sz="4200" b="1" dirty="0">
                <a:latin typeface="AR CENA" pitchFamily="2" charset="0"/>
              </a:rPr>
              <a:t>The Courage </a:t>
            </a:r>
            <a:r>
              <a:rPr lang="en-AU" sz="4200" b="1" dirty="0" smtClean="0">
                <a:latin typeface="AR CENA" pitchFamily="2" charset="0"/>
              </a:rPr>
              <a:t>of Soldiers</a:t>
            </a:r>
            <a:r>
              <a:rPr lang="en-AU" sz="4200" dirty="0" smtClean="0">
                <a:latin typeface="AR CENA" pitchFamily="2" charset="0"/>
              </a:rPr>
              <a:t>’), </a:t>
            </a:r>
            <a:r>
              <a:rPr lang="en-AU" sz="4200" dirty="0">
                <a:latin typeface="AR CENA" pitchFamily="2" charset="0"/>
              </a:rPr>
              <a:t>show that the cost of deciding your own identity </a:t>
            </a:r>
            <a:r>
              <a:rPr lang="en-AU" sz="4200" dirty="0" smtClean="0">
                <a:latin typeface="AR CENA" pitchFamily="2" charset="0"/>
              </a:rPr>
              <a:t>can sometimes </a:t>
            </a:r>
            <a:r>
              <a:rPr lang="en-AU" sz="4200" dirty="0">
                <a:latin typeface="AR CENA" pitchFamily="2" charset="0"/>
              </a:rPr>
              <a:t>be division from your family.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566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386603"/>
          </a:xfrm>
        </p:spPr>
        <p:txBody>
          <a:bodyPr>
            <a:normAutofit/>
          </a:bodyPr>
          <a:lstStyle/>
          <a:p>
            <a:r>
              <a:rPr lang="en-AU" sz="5400" dirty="0">
                <a:latin typeface="AR CENA" pitchFamily="2" charset="0"/>
              </a:rPr>
              <a:t>M</a:t>
            </a:r>
            <a:r>
              <a:rPr lang="en-AU" sz="5400" dirty="0" smtClean="0">
                <a:latin typeface="AR CENA" pitchFamily="2" charset="0"/>
              </a:rPr>
              <a:t>any </a:t>
            </a:r>
            <a:r>
              <a:rPr lang="en-AU" sz="5400" dirty="0">
                <a:latin typeface="AR CENA" pitchFamily="2" charset="0"/>
              </a:rPr>
              <a:t>young Asian-Australians must find their own place between </a:t>
            </a:r>
            <a:r>
              <a:rPr lang="en-AU" sz="5400" dirty="0" smtClean="0">
                <a:latin typeface="AR CENA" pitchFamily="2" charset="0"/>
              </a:rPr>
              <a:t>two cultures </a:t>
            </a:r>
            <a:r>
              <a:rPr lang="en-AU" sz="5400" dirty="0">
                <a:latin typeface="AR CENA" pitchFamily="2" charset="0"/>
              </a:rPr>
              <a:t>without family assistance.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0131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14595"/>
          </a:xfrm>
        </p:spPr>
        <p:txBody>
          <a:bodyPr>
            <a:normAutofit/>
          </a:bodyPr>
          <a:lstStyle/>
          <a:p>
            <a:r>
              <a:rPr lang="en-AU" sz="5400" dirty="0">
                <a:latin typeface="AR CENA" pitchFamily="2" charset="0"/>
              </a:rPr>
              <a:t>The extended Asian family is also a powerful force on the child’s </a:t>
            </a:r>
            <a:r>
              <a:rPr lang="en-AU" sz="5400" dirty="0" smtClean="0">
                <a:latin typeface="AR CENA" pitchFamily="2" charset="0"/>
              </a:rPr>
              <a:t>developing sense </a:t>
            </a:r>
            <a:r>
              <a:rPr lang="en-AU" sz="5400" dirty="0">
                <a:latin typeface="AR CENA" pitchFamily="2" charset="0"/>
              </a:rPr>
              <a:t>of </a:t>
            </a:r>
            <a:r>
              <a:rPr lang="en-AU" sz="5400" dirty="0" smtClean="0">
                <a:latin typeface="AR CENA" pitchFamily="2" charset="0"/>
              </a:rPr>
              <a:t>self, as </a:t>
            </a:r>
            <a:r>
              <a:rPr lang="en-AU" sz="5400" dirty="0">
                <a:latin typeface="AR CENA" pitchFamily="2" charset="0"/>
              </a:rPr>
              <a:t>Ken Chan describes </a:t>
            </a:r>
            <a:r>
              <a:rPr lang="en-AU" sz="5400" dirty="0" smtClean="0">
                <a:latin typeface="AR CENA" pitchFamily="2" charset="0"/>
              </a:rPr>
              <a:t>in ‘</a:t>
            </a:r>
            <a:r>
              <a:rPr lang="en-AU" sz="5400" b="1" dirty="0">
                <a:latin typeface="AR CENA" pitchFamily="2" charset="0"/>
              </a:rPr>
              <a:t>Quarrel</a:t>
            </a:r>
            <a:r>
              <a:rPr lang="en-AU" sz="5400" dirty="0">
                <a:latin typeface="AR CENA" pitchFamily="2" charset="0"/>
              </a:rPr>
              <a:t>’ </a:t>
            </a:r>
            <a:r>
              <a:rPr lang="en-AU" sz="5400" dirty="0" smtClean="0">
                <a:latin typeface="AR CENA" pitchFamily="2" charset="0"/>
              </a:rPr>
              <a:t>, </a:t>
            </a:r>
            <a:r>
              <a:rPr lang="en-AU" sz="5400" dirty="0">
                <a:latin typeface="AR CENA" pitchFamily="2" charset="0"/>
              </a:rPr>
              <a:t>but it offers a powerful sense of belonging.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4056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/>
          </a:bodyPr>
          <a:lstStyle/>
          <a:p>
            <a:r>
              <a:rPr lang="en-AU" sz="4400" dirty="0">
                <a:latin typeface="AR CENA" pitchFamily="2" charset="0"/>
              </a:rPr>
              <a:t>Many stories in the anthology explore the difficulties of navigating between </a:t>
            </a:r>
            <a:r>
              <a:rPr lang="en-AU" sz="4400" dirty="0" smtClean="0">
                <a:latin typeface="AR CENA" pitchFamily="2" charset="0"/>
              </a:rPr>
              <a:t>two languages </a:t>
            </a:r>
            <a:r>
              <a:rPr lang="en-AU" sz="4400" dirty="0">
                <a:latin typeface="AR CENA" pitchFamily="2" charset="0"/>
              </a:rPr>
              <a:t>and cultures</a:t>
            </a:r>
            <a:r>
              <a:rPr lang="en-AU" sz="4400" dirty="0" smtClean="0">
                <a:latin typeface="AR CENA" pitchFamily="2" charset="0"/>
              </a:rPr>
              <a:t>.</a:t>
            </a:r>
          </a:p>
          <a:p>
            <a:r>
              <a:rPr lang="en-AU" sz="4400" dirty="0">
                <a:latin typeface="AR CENA" pitchFamily="2" charset="0"/>
              </a:rPr>
              <a:t>‘If I couldn’t express myself, then who was my self</a:t>
            </a:r>
            <a:r>
              <a:rPr lang="en-AU" sz="4400" dirty="0" smtClean="0">
                <a:latin typeface="AR CENA" pitchFamily="2" charset="0"/>
              </a:rPr>
              <a:t>?’, </a:t>
            </a:r>
            <a:r>
              <a:rPr lang="en-AU" sz="4400" dirty="0">
                <a:latin typeface="AR CENA" pitchFamily="2" charset="0"/>
              </a:rPr>
              <a:t>Simon </a:t>
            </a:r>
            <a:r>
              <a:rPr lang="en-AU" sz="4400" dirty="0" smtClean="0">
                <a:latin typeface="AR CENA" pitchFamily="2" charset="0"/>
              </a:rPr>
              <a:t>Tong wonders.</a:t>
            </a:r>
          </a:p>
          <a:p>
            <a:r>
              <a:rPr lang="en-AU" sz="4400" dirty="0">
                <a:latin typeface="AR CENA" pitchFamily="2" charset="0"/>
              </a:rPr>
              <a:t>Being ‘robbed of speech</a:t>
            </a:r>
            <a:r>
              <a:rPr lang="en-AU" sz="4400" dirty="0" smtClean="0">
                <a:latin typeface="AR CENA" pitchFamily="2" charset="0"/>
              </a:rPr>
              <a:t>’, </a:t>
            </a:r>
            <a:r>
              <a:rPr lang="en-AU" sz="4400" dirty="0">
                <a:latin typeface="AR CENA" pitchFamily="2" charset="0"/>
              </a:rPr>
              <a:t>he felt a loss of dignity, </a:t>
            </a:r>
            <a:r>
              <a:rPr lang="en-AU" sz="4400" dirty="0" smtClean="0">
                <a:latin typeface="AR CENA" pitchFamily="2" charset="0"/>
              </a:rPr>
              <a:t>a diminishing </a:t>
            </a:r>
            <a:r>
              <a:rPr lang="en-AU" sz="4400" dirty="0">
                <a:latin typeface="AR CENA" pitchFamily="2" charset="0"/>
              </a:rPr>
              <a:t>of his very self.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4580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>
            <a:normAutofit/>
          </a:bodyPr>
          <a:lstStyle/>
          <a:p>
            <a:r>
              <a:rPr lang="en-AU" sz="4400" dirty="0">
                <a:latin typeface="AR CENA" pitchFamily="2" charset="0"/>
              </a:rPr>
              <a:t>The experiences of the writers are diverse. For some, finding their identity </a:t>
            </a:r>
            <a:r>
              <a:rPr lang="en-AU" sz="4400" dirty="0" smtClean="0">
                <a:latin typeface="AR CENA" pitchFamily="2" charset="0"/>
              </a:rPr>
              <a:t>and the </a:t>
            </a:r>
            <a:r>
              <a:rPr lang="en-AU" sz="4400" dirty="0">
                <a:latin typeface="AR CENA" pitchFamily="2" charset="0"/>
              </a:rPr>
              <a:t>place they belong has meant moving away from the family or the </a:t>
            </a:r>
            <a:r>
              <a:rPr lang="en-AU" sz="4400" dirty="0" smtClean="0">
                <a:latin typeface="AR CENA" pitchFamily="2" charset="0"/>
              </a:rPr>
              <a:t>culture while </a:t>
            </a:r>
            <a:r>
              <a:rPr lang="en-AU" sz="4400" dirty="0">
                <a:latin typeface="AR CENA" pitchFamily="2" charset="0"/>
              </a:rPr>
              <a:t>others achieve a more or less seamless blending of elements to create </a:t>
            </a:r>
            <a:r>
              <a:rPr lang="en-AU" sz="4400" dirty="0" smtClean="0">
                <a:latin typeface="AR CENA" pitchFamily="2" charset="0"/>
              </a:rPr>
              <a:t>a newly-minted </a:t>
            </a:r>
            <a:r>
              <a:rPr lang="en-AU" sz="4400" dirty="0">
                <a:latin typeface="AR CENA" pitchFamily="2" charset="0"/>
              </a:rPr>
              <a:t>sense of self as both Asian and Australian.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61487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/>
          </a:bodyPr>
          <a:lstStyle/>
          <a:p>
            <a:r>
              <a:rPr lang="en-AU" sz="4800" dirty="0">
                <a:latin typeface="AR CENA" pitchFamily="2" charset="0"/>
              </a:rPr>
              <a:t>One of the most haunting ideas that runs through the anthology is the idea </a:t>
            </a:r>
            <a:r>
              <a:rPr lang="en-AU" sz="4800" dirty="0" smtClean="0">
                <a:latin typeface="AR CENA" pitchFamily="2" charset="0"/>
              </a:rPr>
              <a:t>that for </a:t>
            </a:r>
            <a:r>
              <a:rPr lang="en-AU" sz="4800" dirty="0">
                <a:latin typeface="AR CENA" pitchFamily="2" charset="0"/>
              </a:rPr>
              <a:t>some of the writers, their appearance does not match their sense of </a:t>
            </a:r>
            <a:r>
              <a:rPr lang="en-AU" sz="4800" dirty="0" smtClean="0">
                <a:latin typeface="AR CENA" pitchFamily="2" charset="0"/>
              </a:rPr>
              <a:t>who they </a:t>
            </a:r>
            <a:r>
              <a:rPr lang="en-AU" sz="4800" dirty="0">
                <a:latin typeface="AR CENA" pitchFamily="2" charset="0"/>
              </a:rPr>
              <a:t>really are</a:t>
            </a:r>
            <a:r>
              <a:rPr lang="en-AU" sz="4800" dirty="0" smtClean="0">
                <a:latin typeface="AR CENA" pitchFamily="2" charset="0"/>
              </a:rPr>
              <a:t>.</a:t>
            </a:r>
          </a:p>
          <a:p>
            <a:pPr marL="109728" indent="0">
              <a:buNone/>
            </a:pPr>
            <a:r>
              <a:rPr lang="en-AU" sz="4800" dirty="0" smtClean="0">
                <a:latin typeface="AR CENA" pitchFamily="2" charset="0"/>
              </a:rPr>
              <a:t> ‘</a:t>
            </a:r>
            <a:r>
              <a:rPr lang="en-AU" sz="4800" dirty="0">
                <a:latin typeface="AR CENA" pitchFamily="2" charset="0"/>
              </a:rPr>
              <a:t>When we looked at our faces in </a:t>
            </a:r>
            <a:r>
              <a:rPr lang="en-AU" sz="4800" dirty="0" smtClean="0">
                <a:latin typeface="AR CENA" pitchFamily="2" charset="0"/>
              </a:rPr>
              <a:t>the</a:t>
            </a:r>
          </a:p>
          <a:p>
            <a:pPr marL="109728" indent="0">
              <a:buNone/>
            </a:pPr>
            <a:r>
              <a:rPr lang="en-AU" sz="4800" dirty="0" smtClean="0">
                <a:latin typeface="AR CENA" pitchFamily="2" charset="0"/>
              </a:rPr>
              <a:t>  mirror - </a:t>
            </a:r>
            <a:r>
              <a:rPr lang="en-AU" sz="4800" dirty="0">
                <a:latin typeface="AR CENA" pitchFamily="2" charset="0"/>
              </a:rPr>
              <a:t>foreigners would </a:t>
            </a:r>
            <a:r>
              <a:rPr lang="en-AU" sz="4800" dirty="0" smtClean="0">
                <a:latin typeface="AR CENA" pitchFamily="2" charset="0"/>
              </a:rPr>
              <a:t>appear’.</a:t>
            </a:r>
            <a:endParaRPr lang="en-AU" sz="4800" dirty="0">
              <a:latin typeface="AR CENA" pitchFamily="2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32852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458611"/>
          </a:xfrm>
        </p:spPr>
        <p:txBody>
          <a:bodyPr>
            <a:noAutofit/>
          </a:bodyPr>
          <a:lstStyle/>
          <a:p>
            <a:r>
              <a:rPr lang="en-AU" sz="4400" dirty="0">
                <a:latin typeface="AR CENA" pitchFamily="2" charset="0"/>
              </a:rPr>
              <a:t>It </a:t>
            </a:r>
            <a:r>
              <a:rPr lang="en-AU" sz="4400" dirty="0" smtClean="0">
                <a:latin typeface="AR CENA" pitchFamily="2" charset="0"/>
              </a:rPr>
              <a:t>is not </a:t>
            </a:r>
            <a:r>
              <a:rPr lang="en-AU" sz="4400" dirty="0">
                <a:latin typeface="AR CENA" pitchFamily="2" charset="0"/>
              </a:rPr>
              <a:t>only Asian-Australians who feel uncertainty and confusion during </a:t>
            </a:r>
            <a:r>
              <a:rPr lang="en-AU" sz="4400" dirty="0" smtClean="0">
                <a:latin typeface="AR CENA" pitchFamily="2" charset="0"/>
              </a:rPr>
              <a:t>the adolescent </a:t>
            </a:r>
            <a:r>
              <a:rPr lang="en-AU" sz="4400" dirty="0">
                <a:latin typeface="AR CENA" pitchFamily="2" charset="0"/>
              </a:rPr>
              <a:t>journey towards self-determination. However, the difficulties </a:t>
            </a:r>
            <a:r>
              <a:rPr lang="en-AU" sz="4400" dirty="0" smtClean="0">
                <a:latin typeface="AR CENA" pitchFamily="2" charset="0"/>
              </a:rPr>
              <a:t>may sometimes </a:t>
            </a:r>
            <a:r>
              <a:rPr lang="en-AU" sz="4400" dirty="0">
                <a:latin typeface="AR CENA" pitchFamily="2" charset="0"/>
              </a:rPr>
              <a:t>be more acute for </a:t>
            </a:r>
            <a:r>
              <a:rPr lang="en-AU" sz="4400" dirty="0" smtClean="0">
                <a:latin typeface="AR CENA" pitchFamily="2" charset="0"/>
              </a:rPr>
              <a:t>people who </a:t>
            </a:r>
            <a:r>
              <a:rPr lang="en-AU" sz="4400" dirty="0">
                <a:latin typeface="AR CENA" pitchFamily="2" charset="0"/>
              </a:rPr>
              <a:t>have felt like outsiders from </a:t>
            </a:r>
            <a:r>
              <a:rPr lang="en-AU" sz="4400" dirty="0" smtClean="0">
                <a:latin typeface="AR CENA" pitchFamily="2" charset="0"/>
              </a:rPr>
              <a:t>early childhood</a:t>
            </a:r>
            <a:r>
              <a:rPr lang="en-AU" sz="4400" dirty="0">
                <a:latin typeface="AR CENA" pitchFamily="2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77024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>
            <a:noAutofit/>
          </a:bodyPr>
          <a:lstStyle/>
          <a:p>
            <a:r>
              <a:rPr lang="en-AU" sz="4400" dirty="0">
                <a:latin typeface="AR CENA" pitchFamily="2" charset="0"/>
              </a:rPr>
              <a:t>The following topics </a:t>
            </a:r>
            <a:r>
              <a:rPr lang="en-AU" sz="4400" dirty="0" smtClean="0">
                <a:latin typeface="AR CENA" pitchFamily="2" charset="0"/>
              </a:rPr>
              <a:t>are similar to those that students will draw </a:t>
            </a:r>
            <a:r>
              <a:rPr lang="en-AU" sz="4400" dirty="0">
                <a:latin typeface="AR CENA" pitchFamily="2" charset="0"/>
              </a:rPr>
              <a:t>on </a:t>
            </a:r>
            <a:r>
              <a:rPr lang="en-AU" sz="4400" dirty="0" smtClean="0">
                <a:latin typeface="AR CENA" pitchFamily="2" charset="0"/>
              </a:rPr>
              <a:t>for ideas </a:t>
            </a:r>
            <a:r>
              <a:rPr lang="en-AU" sz="4400" dirty="0">
                <a:latin typeface="AR CENA" pitchFamily="2" charset="0"/>
              </a:rPr>
              <a:t>arising from their reading of </a:t>
            </a:r>
            <a:r>
              <a:rPr lang="en-AU" sz="4400" i="1" dirty="0" smtClean="0">
                <a:latin typeface="AR CENA" pitchFamily="2" charset="0"/>
              </a:rPr>
              <a:t>Growing Up Asian in Australia.</a:t>
            </a:r>
            <a:endParaRPr lang="en-AU" sz="4400" dirty="0" smtClean="0">
              <a:latin typeface="AR CENA" pitchFamily="2" charset="0"/>
            </a:endParaRPr>
          </a:p>
          <a:p>
            <a:r>
              <a:rPr lang="en-AU" sz="4400" dirty="0" smtClean="0">
                <a:latin typeface="AR CENA" pitchFamily="2" charset="0"/>
              </a:rPr>
              <a:t>Written </a:t>
            </a:r>
            <a:r>
              <a:rPr lang="en-AU" sz="4400" dirty="0">
                <a:latin typeface="AR CENA" pitchFamily="2" charset="0"/>
              </a:rPr>
              <a:t>responses may be expository, persuasive or </a:t>
            </a:r>
            <a:r>
              <a:rPr lang="en-AU" sz="4400" dirty="0" smtClean="0">
                <a:latin typeface="AR CENA" pitchFamily="2" charset="0"/>
              </a:rPr>
              <a:t>imaginative – or any combination of these. </a:t>
            </a:r>
            <a:endParaRPr lang="en-AU" sz="4400" dirty="0">
              <a:latin typeface="AR CENA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143000"/>
          </a:xfrm>
        </p:spPr>
        <p:txBody>
          <a:bodyPr>
            <a:noAutofit/>
          </a:bodyPr>
          <a:lstStyle/>
          <a:p>
            <a:pPr algn="ctr"/>
            <a:r>
              <a:rPr lang="en-AU" sz="3800" dirty="0">
                <a:latin typeface="Algerian" pitchFamily="82" charset="0"/>
              </a:rPr>
              <a:t>Writing in Context: Sample topics </a:t>
            </a:r>
          </a:p>
        </p:txBody>
      </p:sp>
    </p:spTree>
    <p:extLst>
      <p:ext uri="{BB962C8B-B14F-4D97-AF65-F5344CB8AC3E}">
        <p14:creationId xmlns:p14="http://schemas.microsoft.com/office/powerpoint/2010/main" val="760405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>
            <a:normAutofit/>
          </a:bodyPr>
          <a:lstStyle/>
          <a:p>
            <a:endParaRPr lang="en-AU" dirty="0"/>
          </a:p>
          <a:p>
            <a:r>
              <a:rPr lang="en-AU" sz="4800" dirty="0">
                <a:latin typeface="AR CENA" pitchFamily="2" charset="0"/>
              </a:rPr>
              <a:t>1 ‘We cannot achieve a strong sense of identity unless we also have a strong sense of belonging to something other than ourselves.’ </a:t>
            </a:r>
          </a:p>
          <a:p>
            <a:r>
              <a:rPr lang="en-AU" sz="4800" dirty="0">
                <a:latin typeface="AR CENA" pitchFamily="2" charset="0"/>
              </a:rPr>
              <a:t>2 ‘Life changes constantly – to survive we need to change with it.’ </a:t>
            </a:r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7760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AU" sz="4000" dirty="0" smtClean="0">
                <a:solidFill>
                  <a:schemeClr val="accent1">
                    <a:lumMod val="75000"/>
                  </a:schemeClr>
                </a:solidFill>
                <a:latin typeface="AR CENA" pitchFamily="2" charset="0"/>
              </a:rPr>
              <a:t>Were your definitions anything like these?</a:t>
            </a:r>
          </a:p>
          <a:p>
            <a:pPr marL="109728" indent="0" algn="ctr">
              <a:buNone/>
            </a:pPr>
            <a:endParaRPr lang="en-AU" sz="4000" dirty="0">
              <a:solidFill>
                <a:schemeClr val="accent1">
                  <a:lumMod val="75000"/>
                </a:schemeClr>
              </a:solidFill>
              <a:latin typeface="AR CENA" pitchFamily="2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5400" b="0" dirty="0">
                <a:latin typeface="Algerian" pitchFamily="82" charset="0"/>
              </a:rPr>
              <a:t>Identity &amp; Belonging</a:t>
            </a:r>
            <a:endParaRPr lang="en-AU" sz="5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718084"/>
              </p:ext>
            </p:extLst>
          </p:nvPr>
        </p:nvGraphicFramePr>
        <p:xfrm>
          <a:off x="323528" y="2204864"/>
          <a:ext cx="8424936" cy="4176464"/>
        </p:xfrm>
        <a:graphic>
          <a:graphicData uri="http://schemas.openxmlformats.org/drawingml/2006/table">
            <a:tbl>
              <a:tblPr/>
              <a:tblGrid>
                <a:gridCol w="8424936"/>
              </a:tblGrid>
              <a:tr h="1951298">
                <a:tc>
                  <a:txBody>
                    <a:bodyPr/>
                    <a:lstStyle/>
                    <a:p>
                      <a:r>
                        <a:rPr lang="en-AU" sz="3600" dirty="0" smtClean="0">
                          <a:solidFill>
                            <a:srgbClr val="333333"/>
                          </a:solidFill>
                          <a:effectLst/>
                          <a:latin typeface="AR CENA" pitchFamily="2" charset="0"/>
                        </a:rPr>
                        <a:t>Identity:</a:t>
                      </a:r>
                    </a:p>
                    <a:p>
                      <a:r>
                        <a:rPr lang="en-AU" sz="3600" dirty="0" smtClean="0">
                          <a:solidFill>
                            <a:srgbClr val="333333"/>
                          </a:solidFill>
                          <a:effectLst/>
                          <a:latin typeface="AR CENA" pitchFamily="2" charset="0"/>
                        </a:rPr>
                        <a:t>*the</a:t>
                      </a:r>
                      <a:r>
                        <a:rPr lang="en-AU" sz="3600" dirty="0" smtClean="0">
                          <a:latin typeface="AR CENA" pitchFamily="2" charset="0"/>
                        </a:rPr>
                        <a:t> </a:t>
                      </a:r>
                      <a:r>
                        <a:rPr lang="en-AU" sz="3600" dirty="0">
                          <a:solidFill>
                            <a:srgbClr val="333333"/>
                          </a:solidFill>
                          <a:effectLst/>
                          <a:latin typeface="AR CENA" pitchFamily="2" charset="0"/>
                        </a:rPr>
                        <a:t>state</a:t>
                      </a:r>
                      <a:r>
                        <a:rPr lang="en-AU" sz="3600" dirty="0">
                          <a:latin typeface="AR CENA" pitchFamily="2" charset="0"/>
                        </a:rPr>
                        <a:t> of having unique identifying </a:t>
                      </a:r>
                      <a:r>
                        <a:rPr lang="en-AU" sz="3600" dirty="0">
                          <a:solidFill>
                            <a:srgbClr val="333333"/>
                          </a:solidFill>
                          <a:effectLst/>
                          <a:latin typeface="AR CENA" pitchFamily="2" charset="0"/>
                        </a:rPr>
                        <a:t>characteristics</a:t>
                      </a:r>
                      <a:r>
                        <a:rPr lang="en-AU" sz="3600" dirty="0">
                          <a:latin typeface="AR CENA" pitchFamily="2" charset="0"/>
                        </a:rPr>
                        <a:t> held by no other </a:t>
                      </a:r>
                      <a:r>
                        <a:rPr lang="en-AU" sz="3600" dirty="0">
                          <a:solidFill>
                            <a:srgbClr val="333333"/>
                          </a:solidFill>
                          <a:effectLst/>
                          <a:latin typeface="AR CENA" pitchFamily="2" charset="0"/>
                        </a:rPr>
                        <a:t>person</a:t>
                      </a:r>
                      <a:r>
                        <a:rPr lang="en-AU" sz="3600" dirty="0">
                          <a:latin typeface="AR CENA" pitchFamily="2" charset="0"/>
                        </a:rPr>
                        <a:t> or </a:t>
                      </a:r>
                      <a:r>
                        <a:rPr lang="en-AU" sz="3600" dirty="0">
                          <a:solidFill>
                            <a:srgbClr val="333333"/>
                          </a:solidFill>
                          <a:effectLst/>
                          <a:latin typeface="AR CENA" pitchFamily="2" charset="0"/>
                        </a:rPr>
                        <a:t>thing</a:t>
                      </a:r>
                      <a:r>
                        <a:rPr lang="en-AU" sz="3600" dirty="0">
                          <a:latin typeface="AR CENA" pitchFamily="2" charset="0"/>
                        </a:rPr>
                        <a:t>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5166">
                <a:tc>
                  <a:txBody>
                    <a:bodyPr/>
                    <a:lstStyle/>
                    <a:p>
                      <a:r>
                        <a:rPr lang="en-AU" sz="3600" dirty="0" smtClean="0">
                          <a:latin typeface="AR CENA" pitchFamily="2" charset="0"/>
                        </a:rPr>
                        <a:t>*the </a:t>
                      </a:r>
                      <a:r>
                        <a:rPr lang="en-AU" sz="3600" dirty="0">
                          <a:solidFill>
                            <a:srgbClr val="333333"/>
                          </a:solidFill>
                          <a:effectLst/>
                          <a:latin typeface="AR CENA" pitchFamily="2" charset="0"/>
                        </a:rPr>
                        <a:t>individual</a:t>
                      </a:r>
                      <a:r>
                        <a:rPr lang="en-AU" sz="3600" dirty="0">
                          <a:latin typeface="AR CENA" pitchFamily="2" charset="0"/>
                        </a:rPr>
                        <a:t> </a:t>
                      </a:r>
                      <a:r>
                        <a:rPr lang="en-AU" sz="3600" dirty="0">
                          <a:solidFill>
                            <a:srgbClr val="333333"/>
                          </a:solidFill>
                          <a:effectLst/>
                          <a:latin typeface="AR CENA" pitchFamily="2" charset="0"/>
                        </a:rPr>
                        <a:t>characteristics</a:t>
                      </a:r>
                      <a:r>
                        <a:rPr lang="en-AU" sz="3600" dirty="0">
                          <a:latin typeface="AR CENA" pitchFamily="2" charset="0"/>
                        </a:rPr>
                        <a:t> by </a:t>
                      </a:r>
                      <a:r>
                        <a:rPr lang="en-AU" sz="3600" dirty="0">
                          <a:solidFill>
                            <a:srgbClr val="333333"/>
                          </a:solidFill>
                          <a:effectLst/>
                          <a:latin typeface="AR CENA" pitchFamily="2" charset="0"/>
                        </a:rPr>
                        <a:t>which</a:t>
                      </a:r>
                      <a:r>
                        <a:rPr lang="en-AU" sz="3600" dirty="0">
                          <a:latin typeface="AR CENA" pitchFamily="2" charset="0"/>
                        </a:rPr>
                        <a:t> a person or thing is </a:t>
                      </a:r>
                      <a:r>
                        <a:rPr lang="en-AU" sz="3600" dirty="0">
                          <a:solidFill>
                            <a:srgbClr val="333333"/>
                          </a:solidFill>
                          <a:effectLst/>
                          <a:latin typeface="AR CENA" pitchFamily="2" charset="0"/>
                        </a:rPr>
                        <a:t>recognized</a:t>
                      </a:r>
                      <a:r>
                        <a:rPr lang="en-AU" sz="3600" dirty="0">
                          <a:latin typeface="AR CENA" pitchFamily="2" charset="0"/>
                        </a:rPr>
                        <a:t> </a:t>
                      </a:r>
                      <a:endParaRPr lang="en-AU" sz="3600" dirty="0" smtClean="0">
                        <a:latin typeface="AR CENA" pitchFamily="2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2000" kern="1200" dirty="0" smtClean="0">
                          <a:solidFill>
                            <a:schemeClr val="tx1"/>
                          </a:solidFill>
                          <a:effectLst/>
                          <a:latin typeface="AR CENA" pitchFamily="2" charset="0"/>
                          <a:ea typeface="+mn-ea"/>
                          <a:cs typeface="+mn-cs"/>
                        </a:rPr>
                        <a:t>World</a:t>
                      </a:r>
                      <a:r>
                        <a:rPr lang="en-AU" sz="2000" dirty="0" smtClean="0">
                          <a:latin typeface="AR CENA" pitchFamily="2" charset="0"/>
                        </a:rPr>
                        <a:t> </a:t>
                      </a:r>
                      <a:r>
                        <a:rPr kumimoji="0" lang="en-AU" sz="2000" kern="1200" dirty="0" smtClean="0">
                          <a:solidFill>
                            <a:schemeClr val="tx1"/>
                          </a:solidFill>
                          <a:effectLst/>
                          <a:latin typeface="AR CENA" pitchFamily="2" charset="0"/>
                          <a:ea typeface="+mn-ea"/>
                          <a:cs typeface="+mn-cs"/>
                        </a:rPr>
                        <a:t>English</a:t>
                      </a:r>
                      <a:r>
                        <a:rPr lang="en-AU" sz="2000" dirty="0" smtClean="0">
                          <a:latin typeface="AR CENA" pitchFamily="2" charset="0"/>
                        </a:rPr>
                        <a:t> </a:t>
                      </a:r>
                      <a:r>
                        <a:rPr kumimoji="0" lang="en-AU" sz="2000" kern="1200" dirty="0" smtClean="0">
                          <a:solidFill>
                            <a:schemeClr val="tx1"/>
                          </a:solidFill>
                          <a:effectLst/>
                          <a:latin typeface="AR CENA" pitchFamily="2" charset="0"/>
                          <a:ea typeface="+mn-ea"/>
                          <a:cs typeface="+mn-cs"/>
                        </a:rPr>
                        <a:t>Dictionary</a:t>
                      </a:r>
                      <a:r>
                        <a:rPr lang="en-AU" sz="2000" dirty="0" smtClean="0">
                          <a:latin typeface="AR CENA" pitchFamily="2" charset="0"/>
                        </a:rPr>
                        <a:t> </a:t>
                      </a:r>
                    </a:p>
                    <a:p>
                      <a:endParaRPr lang="en-AU" sz="3200" dirty="0">
                        <a:latin typeface="AR CENA" pitchFamily="2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0985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832648"/>
          </a:xfrm>
        </p:spPr>
        <p:txBody>
          <a:bodyPr>
            <a:normAutofit/>
          </a:bodyPr>
          <a:lstStyle/>
          <a:p>
            <a:r>
              <a:rPr lang="en-AU" sz="4400" dirty="0">
                <a:latin typeface="AR CENA" pitchFamily="2" charset="0"/>
              </a:rPr>
              <a:t>3 ‘Sometimes we need to compromise to fit into our different environments.’ </a:t>
            </a:r>
          </a:p>
          <a:p>
            <a:r>
              <a:rPr lang="en-AU" sz="4400" dirty="0">
                <a:latin typeface="AR CENA" pitchFamily="2" charset="0"/>
              </a:rPr>
              <a:t>4 ‘Sometimes our sense of identity is stifled by the groups to which we belong.’ </a:t>
            </a:r>
          </a:p>
          <a:p>
            <a:r>
              <a:rPr lang="en-AU" sz="4400" dirty="0">
                <a:latin typeface="AR CENA" pitchFamily="2" charset="0"/>
              </a:rPr>
              <a:t>5 ‘We need to examine ourselves closely in order to really understand who we are and who we can become.’ </a:t>
            </a:r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39177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525963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AU" sz="14000" dirty="0" smtClean="0">
                <a:solidFill>
                  <a:schemeClr val="tx2">
                    <a:lumMod val="75000"/>
                  </a:schemeClr>
                </a:solidFill>
                <a:latin typeface="AR HERMANN" pitchFamily="2" charset="0"/>
              </a:rPr>
              <a:t>Happy</a:t>
            </a:r>
            <a:r>
              <a:rPr lang="en-AU" sz="14000" dirty="0" smtClean="0">
                <a:solidFill>
                  <a:schemeClr val="accent1">
                    <a:lumMod val="75000"/>
                  </a:schemeClr>
                </a:solidFill>
                <a:latin typeface="AR HERMANN" pitchFamily="2" charset="0"/>
              </a:rPr>
              <a:t> </a:t>
            </a:r>
          </a:p>
          <a:p>
            <a:pPr marL="109728" indent="0" algn="ctr">
              <a:buNone/>
            </a:pPr>
            <a:r>
              <a:rPr lang="en-AU" sz="14000" dirty="0" smtClean="0">
                <a:solidFill>
                  <a:schemeClr val="accent1">
                    <a:lumMod val="75000"/>
                  </a:schemeClr>
                </a:solidFill>
                <a:latin typeface="AR HERMANN" pitchFamily="2" charset="0"/>
              </a:rPr>
              <a:t>Studying</a:t>
            </a:r>
            <a:endParaRPr lang="en-AU" sz="14000" dirty="0">
              <a:solidFill>
                <a:schemeClr val="accent1">
                  <a:lumMod val="75000"/>
                </a:schemeClr>
              </a:solidFill>
              <a:latin typeface="AR HERMANN" pitchFamily="2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074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AU" sz="5400" dirty="0" smtClean="0">
                <a:latin typeface="AR CENA" pitchFamily="2" charset="0"/>
              </a:rPr>
              <a:t>Belonging:</a:t>
            </a:r>
          </a:p>
          <a:p>
            <a:pPr marL="109728" indent="0">
              <a:buNone/>
            </a:pPr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5400" b="0" dirty="0">
                <a:latin typeface="Algerian" pitchFamily="82" charset="0"/>
              </a:rPr>
              <a:t>Identity &amp; Belonging</a:t>
            </a:r>
            <a:endParaRPr lang="en-AU" sz="5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534085"/>
              </p:ext>
            </p:extLst>
          </p:nvPr>
        </p:nvGraphicFramePr>
        <p:xfrm>
          <a:off x="467544" y="2060848"/>
          <a:ext cx="8229600" cy="313944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r>
                        <a:rPr lang="en-AU" sz="5400" dirty="0" smtClean="0">
                          <a:latin typeface="AR CENA" pitchFamily="2" charset="0"/>
                        </a:rPr>
                        <a:t>*secure </a:t>
                      </a:r>
                      <a:r>
                        <a:rPr lang="en-AU" sz="5400" dirty="0">
                          <a:solidFill>
                            <a:srgbClr val="333333"/>
                          </a:solidFill>
                          <a:effectLst/>
                          <a:latin typeface="AR CENA" pitchFamily="2" charset="0"/>
                        </a:rPr>
                        <a:t>relationship;</a:t>
                      </a:r>
                      <a:r>
                        <a:rPr lang="en-AU" sz="5400" dirty="0">
                          <a:latin typeface="AR CENA" pitchFamily="2" charset="0"/>
                        </a:rPr>
                        <a:t> affinity (</a:t>
                      </a:r>
                      <a:r>
                        <a:rPr lang="en-AU" sz="5400" dirty="0" smtClean="0">
                          <a:latin typeface="AR CENA" pitchFamily="2" charset="0"/>
                        </a:rPr>
                        <a:t>especially </a:t>
                      </a:r>
                      <a:r>
                        <a:rPr lang="en-AU" sz="5400" dirty="0">
                          <a:latin typeface="AR CENA" pitchFamily="2" charset="0"/>
                        </a:rPr>
                        <a:t>in the </a:t>
                      </a:r>
                      <a:r>
                        <a:rPr lang="en-AU" sz="5400" dirty="0" smtClean="0">
                          <a:latin typeface="AR CENA" pitchFamily="2" charset="0"/>
                        </a:rPr>
                        <a:t>phrase: </a:t>
                      </a:r>
                      <a:r>
                        <a:rPr lang="en-AU" sz="5400" b="1" dirty="0">
                          <a:latin typeface="AR CENA" pitchFamily="2" charset="0"/>
                        </a:rPr>
                        <a:t>a sense of </a:t>
                      </a:r>
                      <a:r>
                        <a:rPr lang="en-AU" sz="5400" b="1" dirty="0" smtClean="0">
                          <a:solidFill>
                            <a:srgbClr val="333333"/>
                          </a:solidFill>
                          <a:effectLst/>
                          <a:latin typeface="AR CENA" pitchFamily="2" charset="0"/>
                        </a:rPr>
                        <a:t>belonging</a:t>
                      </a:r>
                      <a:r>
                        <a:rPr lang="en-AU" sz="5400" dirty="0" smtClean="0">
                          <a:latin typeface="AR CENA" pitchFamily="2" charset="0"/>
                        </a:rPr>
                        <a:t>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2000" kern="1200" dirty="0" smtClean="0">
                          <a:solidFill>
                            <a:schemeClr val="tx1"/>
                          </a:solidFill>
                          <a:effectLst/>
                          <a:latin typeface="AR CENA" pitchFamily="2" charset="0"/>
                          <a:ea typeface="+mn-ea"/>
                          <a:cs typeface="+mn-cs"/>
                        </a:rPr>
                        <a:t>World</a:t>
                      </a:r>
                      <a:r>
                        <a:rPr lang="en-AU" sz="2000" dirty="0" smtClean="0">
                          <a:latin typeface="AR CENA" pitchFamily="2" charset="0"/>
                        </a:rPr>
                        <a:t> </a:t>
                      </a:r>
                      <a:r>
                        <a:rPr kumimoji="0" lang="en-AU" sz="2000" kern="1200" dirty="0" smtClean="0">
                          <a:solidFill>
                            <a:schemeClr val="tx1"/>
                          </a:solidFill>
                          <a:effectLst/>
                          <a:latin typeface="AR CENA" pitchFamily="2" charset="0"/>
                          <a:ea typeface="+mn-ea"/>
                          <a:cs typeface="+mn-cs"/>
                        </a:rPr>
                        <a:t>English</a:t>
                      </a:r>
                      <a:r>
                        <a:rPr lang="en-AU" sz="2000" dirty="0" smtClean="0">
                          <a:latin typeface="AR CENA" pitchFamily="2" charset="0"/>
                        </a:rPr>
                        <a:t> </a:t>
                      </a:r>
                      <a:r>
                        <a:rPr kumimoji="0" lang="en-AU" sz="2000" kern="1200" dirty="0" smtClean="0">
                          <a:solidFill>
                            <a:schemeClr val="tx1"/>
                          </a:solidFill>
                          <a:effectLst/>
                          <a:latin typeface="AR CENA" pitchFamily="2" charset="0"/>
                          <a:ea typeface="+mn-ea"/>
                          <a:cs typeface="+mn-cs"/>
                        </a:rPr>
                        <a:t>Dictionary</a:t>
                      </a:r>
                      <a:r>
                        <a:rPr lang="en-AU" sz="2000" dirty="0" smtClean="0">
                          <a:latin typeface="AR CENA" pitchFamily="2" charset="0"/>
                        </a:rPr>
                        <a:t> </a:t>
                      </a:r>
                    </a:p>
                    <a:p>
                      <a:endParaRPr lang="en-A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640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458611"/>
          </a:xfrm>
        </p:spPr>
        <p:txBody>
          <a:bodyPr>
            <a:normAutofit/>
          </a:bodyPr>
          <a:lstStyle/>
          <a:p>
            <a:r>
              <a:rPr lang="en-AU" sz="4800" dirty="0">
                <a:latin typeface="AR CENA" pitchFamily="2" charset="0"/>
              </a:rPr>
              <a:t>All the writers in this anthology explore the idea of being both Asian </a:t>
            </a:r>
            <a:r>
              <a:rPr lang="en-AU" sz="4800" dirty="0" smtClean="0">
                <a:latin typeface="AR CENA" pitchFamily="2" charset="0"/>
              </a:rPr>
              <a:t>and Australian</a:t>
            </a:r>
            <a:r>
              <a:rPr lang="en-AU" sz="4800" dirty="0">
                <a:latin typeface="AR CENA" pitchFamily="2" charset="0"/>
              </a:rPr>
              <a:t>. Many write of the struggle to reconcile their two cultures, </a:t>
            </a:r>
            <a:r>
              <a:rPr lang="en-AU" sz="4800" dirty="0" smtClean="0">
                <a:latin typeface="AR CENA" pitchFamily="2" charset="0"/>
              </a:rPr>
              <a:t>while others </a:t>
            </a:r>
            <a:r>
              <a:rPr lang="en-AU" sz="4800" dirty="0">
                <a:latin typeface="AR CENA" pitchFamily="2" charset="0"/>
              </a:rPr>
              <a:t>describe feeling excluded from one or even both </a:t>
            </a:r>
            <a:r>
              <a:rPr lang="en-AU" sz="4800" dirty="0" smtClean="0">
                <a:latin typeface="AR CENA" pitchFamily="2" charset="0"/>
              </a:rPr>
              <a:t>cultures.</a:t>
            </a:r>
            <a:endParaRPr lang="en-AU" sz="4800" dirty="0">
              <a:latin typeface="AR CENA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9558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386603"/>
          </a:xfrm>
        </p:spPr>
        <p:txBody>
          <a:bodyPr>
            <a:normAutofit/>
          </a:bodyPr>
          <a:lstStyle/>
          <a:p>
            <a:r>
              <a:rPr lang="en-AU" sz="4800" dirty="0" smtClean="0">
                <a:latin typeface="AR CENA" pitchFamily="2" charset="0"/>
              </a:rPr>
              <a:t>While some celebrate </a:t>
            </a:r>
            <a:r>
              <a:rPr lang="en-AU" sz="4800" dirty="0">
                <a:latin typeface="AR CENA" pitchFamily="2" charset="0"/>
              </a:rPr>
              <a:t>the richness of the different elements of their identity, many of </a:t>
            </a:r>
            <a:r>
              <a:rPr lang="en-AU" sz="4800" dirty="0" smtClean="0">
                <a:latin typeface="AR CENA" pitchFamily="2" charset="0"/>
              </a:rPr>
              <a:t>the writers </a:t>
            </a:r>
            <a:r>
              <a:rPr lang="en-AU" sz="4800" dirty="0">
                <a:latin typeface="AR CENA" pitchFamily="2" charset="0"/>
              </a:rPr>
              <a:t>have found establishing a solid sense of Asian-Australian identity to be a</a:t>
            </a:r>
          </a:p>
          <a:p>
            <a:pPr marL="109728" indent="0">
              <a:buNone/>
            </a:pPr>
            <a:r>
              <a:rPr lang="en-AU" sz="4800" dirty="0" smtClean="0">
                <a:latin typeface="AR CENA" pitchFamily="2" charset="0"/>
              </a:rPr>
              <a:t>  painful </a:t>
            </a:r>
            <a:r>
              <a:rPr lang="en-AU" sz="4800" dirty="0">
                <a:latin typeface="AR CENA" pitchFamily="2" charset="0"/>
              </a:rPr>
              <a:t>process.</a:t>
            </a:r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68611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602627"/>
          </a:xfrm>
        </p:spPr>
        <p:txBody>
          <a:bodyPr>
            <a:normAutofit/>
          </a:bodyPr>
          <a:lstStyle/>
          <a:p>
            <a:r>
              <a:rPr lang="en-AU" sz="4400" dirty="0" smtClean="0">
                <a:latin typeface="AR CENA" pitchFamily="2" charset="0"/>
              </a:rPr>
              <a:t>Which stories did you enjoy the most? </a:t>
            </a:r>
          </a:p>
          <a:p>
            <a:r>
              <a:rPr lang="en-AU" sz="4400" dirty="0" smtClean="0">
                <a:latin typeface="AR CENA" pitchFamily="2" charset="0"/>
              </a:rPr>
              <a:t>Who were the authors?</a:t>
            </a:r>
          </a:p>
          <a:p>
            <a:r>
              <a:rPr lang="en-AU" sz="4400" dirty="0" smtClean="0">
                <a:latin typeface="AR CENA" pitchFamily="2" charset="0"/>
              </a:rPr>
              <a:t>Write them down.</a:t>
            </a:r>
          </a:p>
          <a:p>
            <a:r>
              <a:rPr lang="en-AU" sz="4400" dirty="0" smtClean="0">
                <a:latin typeface="AR CENA" pitchFamily="2" charset="0"/>
              </a:rPr>
              <a:t>I would expect that you are familiar with at least 3-4 of the stories in this anthology to be able to draw ideas from them confidently. </a:t>
            </a:r>
            <a:endParaRPr lang="en-AU" sz="4400" dirty="0">
              <a:latin typeface="AR CENA" pitchFamily="2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946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954555"/>
          </a:xfrm>
        </p:spPr>
        <p:txBody>
          <a:bodyPr>
            <a:normAutofit/>
          </a:bodyPr>
          <a:lstStyle/>
          <a:p>
            <a:r>
              <a:rPr lang="en-AU" sz="6000" dirty="0">
                <a:latin typeface="AR CENA" pitchFamily="2" charset="0"/>
              </a:rPr>
              <a:t>During adolescence, people often begin to face the dilemma of who they </a:t>
            </a:r>
            <a:r>
              <a:rPr lang="en-AU" sz="6000" dirty="0" smtClean="0">
                <a:latin typeface="AR CENA" pitchFamily="2" charset="0"/>
              </a:rPr>
              <a:t>are and </a:t>
            </a:r>
            <a:r>
              <a:rPr lang="en-AU" sz="6000" dirty="0">
                <a:latin typeface="AR CENA" pitchFamily="2" charset="0"/>
              </a:rPr>
              <a:t>where they belong.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63982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602627"/>
          </a:xfrm>
        </p:spPr>
        <p:txBody>
          <a:bodyPr/>
          <a:lstStyle/>
          <a:p>
            <a:r>
              <a:rPr lang="en-AU" sz="4400" dirty="0">
                <a:latin typeface="AR CENA" pitchFamily="2" charset="0"/>
              </a:rPr>
              <a:t>Many writers in this anthology are confronted by </a:t>
            </a:r>
            <a:r>
              <a:rPr lang="en-AU" sz="4400" dirty="0" smtClean="0">
                <a:latin typeface="AR CENA" pitchFamily="2" charset="0"/>
              </a:rPr>
              <a:t>this problem </a:t>
            </a:r>
            <a:r>
              <a:rPr lang="en-AU" sz="4400" dirty="0">
                <a:latin typeface="AR CENA" pitchFamily="2" charset="0"/>
              </a:rPr>
              <a:t>at a much earlier age, when school experiences bring home the </a:t>
            </a:r>
            <a:r>
              <a:rPr lang="en-AU" sz="4400" dirty="0" smtClean="0">
                <a:latin typeface="AR CENA" pitchFamily="2" charset="0"/>
              </a:rPr>
              <a:t>stark reality </a:t>
            </a:r>
            <a:r>
              <a:rPr lang="en-AU" sz="4400" dirty="0">
                <a:latin typeface="AR CENA" pitchFamily="2" charset="0"/>
              </a:rPr>
              <a:t>that </a:t>
            </a:r>
            <a:r>
              <a:rPr lang="en-AU" sz="4400" dirty="0">
                <a:solidFill>
                  <a:schemeClr val="accent1">
                    <a:lumMod val="75000"/>
                  </a:schemeClr>
                </a:solidFill>
                <a:latin typeface="AR CENA" pitchFamily="2" charset="0"/>
              </a:rPr>
              <a:t>they are different from </a:t>
            </a:r>
            <a:r>
              <a:rPr lang="en-AU" sz="4400" dirty="0" smtClean="0">
                <a:solidFill>
                  <a:schemeClr val="accent1">
                    <a:lumMod val="75000"/>
                  </a:schemeClr>
                </a:solidFill>
                <a:latin typeface="AR CENA" pitchFamily="2" charset="0"/>
              </a:rPr>
              <a:t>those around </a:t>
            </a:r>
            <a:r>
              <a:rPr lang="en-AU" sz="4400" dirty="0">
                <a:solidFill>
                  <a:schemeClr val="accent1">
                    <a:lumMod val="75000"/>
                  </a:schemeClr>
                </a:solidFill>
                <a:latin typeface="AR CENA" pitchFamily="2" charset="0"/>
              </a:rPr>
              <a:t>them, in their language, </a:t>
            </a:r>
            <a:r>
              <a:rPr lang="en-AU" sz="4400" dirty="0" smtClean="0">
                <a:solidFill>
                  <a:schemeClr val="accent1">
                    <a:lumMod val="75000"/>
                  </a:schemeClr>
                </a:solidFill>
                <a:latin typeface="AR CENA" pitchFamily="2" charset="0"/>
              </a:rPr>
              <a:t>their food </a:t>
            </a:r>
            <a:r>
              <a:rPr lang="en-AU" sz="4400" dirty="0">
                <a:solidFill>
                  <a:schemeClr val="accent1">
                    <a:lumMod val="75000"/>
                  </a:schemeClr>
                </a:solidFill>
                <a:latin typeface="AR CENA" pitchFamily="2" charset="0"/>
              </a:rPr>
              <a:t>and their appearance. </a:t>
            </a:r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3068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191</TotalTime>
  <Words>1079</Words>
  <Application>Microsoft Office PowerPoint</Application>
  <PresentationFormat>On-screen Show (4:3)</PresentationFormat>
  <Paragraphs>71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Concourse</vt:lpstr>
      <vt:lpstr>Pung: Growing Up Asian in Australia</vt:lpstr>
      <vt:lpstr>Identity &amp; Belonging</vt:lpstr>
      <vt:lpstr>Identity &amp; Belonging</vt:lpstr>
      <vt:lpstr>Identity &amp; Belonging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Writing in Context: Sample topics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Pung: Growing Up Asian in Australia</dc:title>
  <dc:creator>Kerry Novak</dc:creator>
  <cp:lastModifiedBy>Kerry Novak</cp:lastModifiedBy>
  <cp:revision>50</cp:revision>
  <dcterms:created xsi:type="dcterms:W3CDTF">2011-09-20T00:33:43Z</dcterms:created>
  <dcterms:modified xsi:type="dcterms:W3CDTF">2011-09-22T23:48:33Z</dcterms:modified>
</cp:coreProperties>
</file>